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DC5A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1071" autoAdjust="0"/>
  </p:normalViewPr>
  <p:slideViewPr>
    <p:cSldViewPr>
      <p:cViewPr>
        <p:scale>
          <a:sx n="50" d="100"/>
          <a:sy n="50" d="100"/>
        </p:scale>
        <p:origin x="-75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7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Adalimumab</c:v>
                </c:pt>
              </c:strCache>
            </c:strRef>
          </c:tx>
          <c:spPr>
            <a:solidFill>
              <a:srgbClr val="92D050"/>
            </a:solidFill>
            <a:ln w="6350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Sheet1!$A$2:$A$4</c:f>
              <c:strCache>
                <c:ptCount val="3"/>
                <c:pt idx="0">
                  <c:v> &lt;2 yr</c:v>
                </c:pt>
                <c:pt idx="1">
                  <c:v> &lt;5 yr</c:v>
                </c:pt>
                <c:pt idx="2">
                  <c:v> ≥5 yr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89.7</c:v>
                </c:pt>
                <c:pt idx="2">
                  <c:v>85.6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Sheet1!$A$2:$A$4</c:f>
              <c:strCache>
                <c:ptCount val="3"/>
                <c:pt idx="0">
                  <c:v> &lt;2 yr</c:v>
                </c:pt>
                <c:pt idx="1">
                  <c:v> &lt;5 yr</c:v>
                </c:pt>
                <c:pt idx="2">
                  <c:v> ≥5 yr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81.5</c:v>
                </c:pt>
                <c:pt idx="1">
                  <c:v>83.6</c:v>
                </c:pt>
                <c:pt idx="2">
                  <c:v>72.900000000000006</c:v>
                </c:pt>
              </c:numCache>
            </c:numRef>
          </c:val>
        </c:ser>
        <c:dLbls>
          <c:showVal val="1"/>
        </c:dLbls>
        <c:axId val="83940096"/>
        <c:axId val="83942016"/>
      </c:barChart>
      <c:catAx>
        <c:axId val="83940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Disease Duration</a:t>
                </a:r>
                <a:endParaRPr lang="en-US" sz="16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942016"/>
        <c:crosses val="autoZero"/>
        <c:auto val="1"/>
        <c:lblAlgn val="ctr"/>
        <c:lblOffset val="100"/>
      </c:catAx>
      <c:valAx>
        <c:axId val="839420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Hospitalization-Free</a:t>
                </a:r>
                <a:endParaRPr lang="en-US" sz="1600" baseline="0" dirty="0" smtClean="0"/>
              </a:p>
              <a:p>
                <a:pPr>
                  <a:defRPr sz="1600"/>
                </a:pPr>
                <a:r>
                  <a:rPr lang="en-US" sz="1600" baseline="0" dirty="0" smtClean="0"/>
                  <a:t>Survival Rates, % </a:t>
                </a:r>
                <a:endParaRPr 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940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05635753864102"/>
          <c:y val="0.29591196592229257"/>
          <c:w val="0.17133870418975405"/>
          <c:h val="0.12948754356525111"/>
        </c:manualLayout>
      </c:layout>
      <c:spPr>
        <a:ln w="28575"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0.19221</cdr:x>
      <cdr:y>0.72131</cdr:y>
    </cdr:from>
    <cdr:to>
      <cdr:x>0.25702</cdr:x>
      <cdr:y>0.78689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1789" y="33528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/>
            <a:t>4/</a:t>
          </a:r>
          <a:r>
            <a:rPr lang="en-US" sz="1100" b="1" dirty="0" smtClean="0"/>
            <a:t>56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0.25479</cdr:x>
      <cdr:y>0.72263</cdr:y>
    </cdr:from>
    <cdr:to>
      <cdr:x>0.3196</cdr:x>
      <cdr:y>0.78821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6779" y="3358937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bg1"/>
              </a:solidFill>
            </a:rPr>
            <a:t>4/</a:t>
          </a:r>
          <a:r>
            <a:rPr lang="en-US" sz="1100" b="1" dirty="0" smtClean="0">
              <a:solidFill>
                <a:schemeClr val="bg1"/>
              </a:solidFill>
            </a:rPr>
            <a:t>37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0.40741</cdr:x>
      <cdr:y>0.72131</cdr:y>
    </cdr:from>
    <cdr:to>
      <cdr:x>0.47222</cdr:x>
      <cdr:y>0.78689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800" y="33528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/>
            <a:t>8/</a:t>
          </a:r>
          <a:r>
            <a:rPr lang="en-US" sz="1100" b="1" dirty="0" smtClean="0"/>
            <a:t>95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0.47667</cdr:x>
      <cdr:y>0.72131</cdr:y>
    </cdr:from>
    <cdr:to>
      <cdr:x>0.54148</cdr:x>
      <cdr:y>0.78689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22776" y="3352800"/>
          <a:ext cx="533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bg1"/>
              </a:solidFill>
            </a:rPr>
            <a:t>7/</a:t>
          </a:r>
          <a:r>
            <a:rPr lang="en-US" sz="1100" b="1" dirty="0" smtClean="0">
              <a:solidFill>
                <a:schemeClr val="bg1"/>
              </a:solidFill>
            </a:rPr>
            <a:t>53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0.62261</cdr:x>
      <cdr:y>0.72131</cdr:y>
    </cdr:from>
    <cdr:to>
      <cdr:x>0.70594</cdr:x>
      <cdr:y>0.78689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23810" y="33528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/>
            <a:t>33/</a:t>
          </a:r>
          <a:r>
            <a:rPr lang="en-US" sz="1100" b="1" dirty="0" smtClean="0"/>
            <a:t>366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0.68519</cdr:x>
      <cdr:y>0.72131</cdr:y>
    </cdr:from>
    <cdr:to>
      <cdr:x>0.76852</cdr:x>
      <cdr:y>0.78689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638800" y="33528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 smtClean="0">
              <a:solidFill>
                <a:schemeClr val="bg1"/>
              </a:solidFill>
            </a:rPr>
            <a:t>27/</a:t>
          </a:r>
          <a:r>
            <a:rPr lang="en-US" sz="1100" b="1" dirty="0" smtClean="0">
              <a:solidFill>
                <a:schemeClr val="bg1"/>
              </a:solidFill>
            </a:rPr>
            <a:t>170</a:t>
          </a:r>
          <a:endParaRPr lang="en-U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0.65741</cdr:x>
      <cdr:y>0.06557</cdr:y>
    </cdr:from>
    <cdr:to>
      <cdr:x>0.76852</cdr:x>
      <cdr:y>0.13115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10200" y="3048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P=0.05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0.43519</cdr:x>
      <cdr:y>0.03279</cdr:y>
    </cdr:from>
    <cdr:to>
      <cdr:x>0.5463</cdr:x>
      <cdr:y>0.09836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581400" y="1524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P&gt;0.05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CDBEC-4810-43D1-8550-2F036AF7FAFA}" type="datetimeFigureOut">
              <a:rPr lang="en-US" smtClean="0"/>
              <a:pPr/>
              <a:t>4/12/2013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99320-689A-4E4D-906D-9BE3EF3C0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CHARM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After 4-wk open-label induction therapy, patients were randomized to receive adalimumab (ADA) 40 mg every other week (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eow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), 40 mg weekly, or placebo for the 52-week double-blind phase.</a:t>
            </a:r>
            <a:r>
              <a:rPr lang="en-US" u="none" baseline="0" dirty="0" smtClean="0"/>
              <a:t> </a:t>
            </a:r>
            <a:r>
              <a:rPr lang="en-US" u="sng" baseline="0" dirty="0" smtClean="0"/>
              <a:t>Hospitalization estimates are based on the 52-wk double-blind phase of CHARM</a:t>
            </a:r>
            <a:r>
              <a:rPr lang="en-US" baseline="0" dirty="0" smtClean="0"/>
              <a:t>.</a:t>
            </a:r>
            <a:endParaRPr lang="en-US" sz="1200" b="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baseline="0" dirty="0" smtClean="0"/>
          </a:p>
          <a:p>
            <a:r>
              <a:rPr lang="en-US" b="1" baseline="0" dirty="0" smtClean="0"/>
              <a:t>ADHERE</a:t>
            </a:r>
          </a:p>
          <a:p>
            <a:r>
              <a:rPr lang="en-US" baseline="0" dirty="0" smtClean="0"/>
              <a:t>Open-label extension through 3 years.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Patients: 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adults with confirmed diagnosis of CD for &gt;4 months and a Crohn's Disease Activity Index (CDAI) score 220-450 (moderately to severely active CD). Patients were to have discontinued any previous anti-TNF therapy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  <a:sym typeface="Symbol"/>
              </a:rPr>
              <a:t>≥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12 wk prior to enrollment. Concomitant CD-related medications were to be maintained at stable doses, except for corticosteroids, which could be tapered starting at wk 8 in CR-70 responders (decrease in CDAI of ≥70 points compared with baseline).</a:t>
            </a:r>
          </a:p>
          <a:p>
            <a:endParaRPr lang="en-US" sz="1200" b="1" kern="1200" baseline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en-US" b="1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b="1" dirty="0" smtClean="0">
                <a:latin typeface="Arial" charset="0"/>
              </a:rPr>
              <a:t>1. </a:t>
            </a:r>
            <a:r>
              <a:rPr lang="da-DK" sz="1000" dirty="0" smtClean="0">
                <a:latin typeface="Arial" charset="0"/>
              </a:rPr>
              <a:t>Schreiber S et al.</a:t>
            </a:r>
            <a:r>
              <a:rPr lang="da-DK" sz="1000" baseline="0" dirty="0" smtClean="0">
                <a:latin typeface="Arial" charset="0"/>
              </a:rPr>
              <a:t> </a:t>
            </a:r>
            <a:r>
              <a:rPr lang="fr-FR" sz="1000" i="1" baseline="0" dirty="0" smtClean="0"/>
              <a:t>J </a:t>
            </a:r>
            <a:r>
              <a:rPr lang="fr-FR" sz="1000" i="1" baseline="0" dirty="0" err="1" smtClean="0"/>
              <a:t>Crohns</a:t>
            </a:r>
            <a:r>
              <a:rPr lang="fr-FR" sz="1000" i="1" baseline="0" dirty="0" smtClean="0"/>
              <a:t> </a:t>
            </a:r>
            <a:r>
              <a:rPr lang="fr-FR" sz="1000" i="1" baseline="0" dirty="0" err="1" smtClean="0"/>
              <a:t>Colitis</a:t>
            </a:r>
            <a:r>
              <a:rPr lang="fr-FR" sz="1000" baseline="0" dirty="0" smtClean="0"/>
              <a:t>. </a:t>
            </a:r>
            <a:r>
              <a:rPr lang="fr-FR" sz="1000" dirty="0" smtClean="0"/>
              <a:t>2012 Jun 15 </a:t>
            </a:r>
            <a:r>
              <a:rPr lang="fr-FR" sz="1000" dirty="0" err="1" smtClean="0"/>
              <a:t>epub</a:t>
            </a:r>
            <a:r>
              <a:rPr lang="fr-FR" sz="1000" dirty="0" smtClean="0"/>
              <a:t>.</a:t>
            </a:r>
            <a:endParaRPr lang="da-DK" sz="1000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99320-689A-4E4D-906D-9BE3EF3C00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sd_w green with gray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6703" y="6400807"/>
            <a:ext cx="100612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www.ecco-ibd.eu/images/ecco-design/logo_ecc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0975"/>
            <a:ext cx="211525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2729089" y="338138"/>
            <a:ext cx="6096000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spc="250" dirty="0">
                <a:solidFill>
                  <a:srgbClr val="000046"/>
                </a:solidFill>
                <a:latin typeface="Frutiger LT Std 55 Roman" pitchFamily="34" charset="0"/>
                <a:cs typeface="Leelawadee" pitchFamily="34" charset="-34"/>
              </a:rPr>
              <a:t>Inflammatory Bowel Diseases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46"/>
                </a:solidFill>
                <a:latin typeface="Frutiger LT Std 55 Roman" pitchFamily="34" charset="0"/>
                <a:cs typeface="Leelawadee" pitchFamily="34" charset="-34"/>
              </a:rPr>
              <a:t>8th Congress of ECCO, 14–16 February 2013, Vienna, Austria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E4FE053-A25B-4CCF-AAA2-4A6469776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5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BC7C75B-DC46-4961-83E4-9DFC2C2BE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B73B310-227D-4290-9577-4D2DAAB5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E5549E1-3F48-4274-B592-79554536F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76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3FE5D9D-4202-4FE7-AA9E-D0F38106A0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ACCD07C-1149-43BF-869A-C0F969A98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66C53B6-8AD1-4078-8E48-36FB11B7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8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448" y="6447084"/>
            <a:ext cx="8458200" cy="365760"/>
          </a:xfrm>
        </p:spPr>
        <p:txBody>
          <a:bodyPr anchor="b"/>
          <a:lstStyle>
            <a:lvl1pPr>
              <a:buNone/>
              <a:defRPr sz="12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9600" y="6096000"/>
            <a:ext cx="7772400" cy="304800"/>
          </a:xfrm>
        </p:spPr>
        <p:txBody>
          <a:bodyPr anchor="b"/>
          <a:lstStyle>
            <a:lvl1pPr>
              <a:buNone/>
              <a:defRPr sz="14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8ABE528-69D5-4479-9748-FEF6CAF3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B9E1E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EF5B3DFF-6B08-485D-A83F-55E2892B1F10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600"/>
        </a:spcAft>
        <a:buClr>
          <a:srgbClr val="3C8C8A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60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60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60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dirty="0" smtClean="0"/>
              <a:t>Estimated Hospitalization-Free Rates, ADA vs Placebo: CHARM </a:t>
            </a:r>
            <a:r>
              <a:rPr lang="en-US" sz="3200" dirty="0" err="1" smtClean="0"/>
              <a:t>trial</a:t>
            </a:r>
            <a:r>
              <a:rPr lang="en-US" sz="3200" baseline="30000" dirty="0" err="1" smtClean="0"/>
              <a:t>a</a:t>
            </a:r>
            <a:endParaRPr lang="en-US" sz="3200" baseline="30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lvl="0" indent="0" eaLnBrk="1" fontAlgn="auto" hangingPunct="1">
              <a:spcAft>
                <a:spcPts val="0"/>
              </a:spcAft>
              <a:buClrTx/>
              <a:defRPr/>
            </a:pPr>
            <a:r>
              <a:rPr lang="da-DK" sz="1000" kern="1200" dirty="0" smtClean="0">
                <a:solidFill>
                  <a:prstClr val="black"/>
                </a:solidFill>
                <a:latin typeface="Arial" charset="0"/>
              </a:rPr>
              <a:t>Schreiber S et al. </a:t>
            </a:r>
            <a:r>
              <a:rPr lang="fr-FR" sz="1000" i="1" kern="1200" dirty="0" smtClean="0">
                <a:solidFill>
                  <a:prstClr val="black"/>
                </a:solidFill>
                <a:latin typeface="Calibri"/>
              </a:rPr>
              <a:t>J </a:t>
            </a:r>
            <a:r>
              <a:rPr lang="fr-FR" sz="1000" i="1" kern="1200" dirty="0" err="1" smtClean="0">
                <a:solidFill>
                  <a:prstClr val="black"/>
                </a:solidFill>
                <a:latin typeface="Calibri"/>
              </a:rPr>
              <a:t>Crohns</a:t>
            </a:r>
            <a:r>
              <a:rPr lang="fr-FR" sz="1000" i="1" kern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FR" sz="1000" i="1" kern="1200" dirty="0" err="1" smtClean="0">
                <a:solidFill>
                  <a:prstClr val="black"/>
                </a:solidFill>
                <a:latin typeface="Calibri"/>
              </a:rPr>
              <a:t>Colitis</a:t>
            </a:r>
            <a:r>
              <a:rPr lang="fr-FR" sz="1000" kern="1200" dirty="0" smtClean="0">
                <a:solidFill>
                  <a:prstClr val="black"/>
                </a:solidFill>
                <a:latin typeface="Calibri"/>
              </a:rPr>
              <a:t>. 2012 Jun 15 </a:t>
            </a:r>
            <a:r>
              <a:rPr lang="fr-FR" sz="1000" kern="1200" dirty="0" err="1" smtClean="0">
                <a:solidFill>
                  <a:prstClr val="black"/>
                </a:solidFill>
                <a:latin typeface="Calibri"/>
              </a:rPr>
              <a:t>epub</a:t>
            </a:r>
            <a:r>
              <a:rPr lang="fr-FR" sz="1000" kern="1200" dirty="0" smtClean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sp>
        <p:nvSpPr>
          <p:cNvPr id="11" name="Text Placeholder 55"/>
          <p:cNvSpPr>
            <a:spLocks noGrp="1"/>
          </p:cNvSpPr>
          <p:nvPr>
            <p:ph type="body" sz="quarter" idx="15"/>
          </p:nvPr>
        </p:nvSpPr>
        <p:spPr>
          <a:xfrm>
            <a:off x="381000" y="5867400"/>
            <a:ext cx="8458200" cy="533400"/>
          </a:xfrm>
        </p:spPr>
        <p:txBody>
          <a:bodyPr/>
          <a:lstStyle/>
          <a:p>
            <a:pPr algn="l"/>
            <a:r>
              <a:rPr lang="en-US" sz="1200" baseline="30000" dirty="0" smtClean="0">
                <a:ea typeface="MS PGothic" pitchFamily="34" charset="-128"/>
              </a:rPr>
              <a:t>a</a:t>
            </a:r>
            <a:r>
              <a:rPr lang="en-US" sz="1200" dirty="0" smtClean="0">
                <a:ea typeface="MS PGothic" pitchFamily="34" charset="-128"/>
              </a:rPr>
              <a:t> </a:t>
            </a:r>
            <a:r>
              <a:rPr lang="en-US" sz="1200" dirty="0" err="1" smtClean="0">
                <a:ea typeface="MS PGothic" pitchFamily="34" charset="-128"/>
              </a:rPr>
              <a:t>Posthoc</a:t>
            </a:r>
            <a:r>
              <a:rPr lang="en-US" sz="1200" dirty="0" smtClean="0">
                <a:ea typeface="MS PGothic" pitchFamily="34" charset="-128"/>
              </a:rPr>
              <a:t> analysis of intent-to-treat population (</a:t>
            </a:r>
            <a:r>
              <a:rPr lang="en-US" sz="1200" dirty="0" smtClean="0"/>
              <a:t>all randomized patients who received at least 1 dose of study drug) using Kaplan-Meier methods.</a:t>
            </a:r>
            <a:endParaRPr lang="en-US" sz="1200" dirty="0" smtClean="0">
              <a:ea typeface="MS PGothic" pitchFamily="34" charset="-128"/>
            </a:endParaRPr>
          </a:p>
          <a:p>
            <a:pPr algn="l">
              <a:spcBef>
                <a:spcPts val="400"/>
              </a:spcBef>
            </a:pPr>
            <a:r>
              <a:rPr lang="en-US" sz="1200" dirty="0" smtClean="0"/>
              <a:t>CHARM = Crohn's Trial of the Fully Human Antibody Adalimumab for Remission Maintenance</a:t>
            </a:r>
            <a:endParaRPr lang="en-US" sz="1200" dirty="0" smtClean="0">
              <a:ea typeface="MS PGothic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144482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P&gt;0.05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" y="1026656"/>
            <a:ext cx="921067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 sz="216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i="1" dirty="0" smtClean="0">
                <a:solidFill>
                  <a:srgbClr val="000000"/>
                </a:solidFill>
              </a:rPr>
              <a:t>Difference n</a:t>
            </a:r>
            <a:r>
              <a:rPr lang="en-US" sz="2000" i="1" dirty="0" smtClean="0">
                <a:solidFill>
                  <a:srgbClr val="000000"/>
                </a:solidFill>
                <a:latin typeface="+mn-lt"/>
                <a:cs typeface="+mn-cs"/>
              </a:rPr>
              <a:t>ot significant until ≥5 yr</a:t>
            </a:r>
            <a:endParaRPr lang="en-US" sz="2000" i="1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4724400"/>
            <a:ext cx="2057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dirty="0" smtClean="0"/>
              <a:t>ospitalizations / Subjects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751320" y="4876800"/>
            <a:ext cx="18288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243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Estimated Hospitalization-Free Rates, ADA vs Placebo: CHARM triala</vt:lpstr>
    </vt:vector>
  </TitlesOfParts>
  <Company>Synergy Medical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jacquiemahon</dc:creator>
  <cp:lastModifiedBy>jacquiemahon</cp:lastModifiedBy>
  <cp:revision>54</cp:revision>
  <dcterms:created xsi:type="dcterms:W3CDTF">2013-02-07T14:45:08Z</dcterms:created>
  <dcterms:modified xsi:type="dcterms:W3CDTF">2013-04-12T14:54:10Z</dcterms:modified>
</cp:coreProperties>
</file>